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2"/>
  </p:notesMasterIdLst>
  <p:handoutMasterIdLst>
    <p:handoutMasterId r:id="rId13"/>
  </p:handoutMasterIdLst>
  <p:sldIdLst>
    <p:sldId id="410" r:id="rId5"/>
    <p:sldId id="383" r:id="rId6"/>
    <p:sldId id="416" r:id="rId7"/>
    <p:sldId id="417" r:id="rId8"/>
    <p:sldId id="391" r:id="rId9"/>
    <p:sldId id="414" r:id="rId10"/>
    <p:sldId id="415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8EF54-0281-47F7-A187-E404F7C690B3}" v="63" dt="2025-05-27T15:05:40.279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2F41AB2A-FCB0-449C-94A2-E3FFDC5F192E}" type="datetime1">
              <a:rPr lang="pt-BR" smtClean="0"/>
              <a:t>04/06/2025</a:t>
            </a:fld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2C230DF-5933-439D-898F-38E9AC9BA688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8" name="Espaço Reservado para Cabeçalho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F315709-B4D1-47A8-A516-AEABF47ED22D}" type="datetime1">
              <a:rPr lang="pt-BR" smtClean="0"/>
              <a:pPr/>
              <a:t>04/06/2025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A89C7E07-3C67-C64C-8DA0-0404F63039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242FA-406A-DAE7-A96B-78E882AF8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11874D82-9166-475C-34C6-A4E443B433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7470F36B-4F66-F18E-746E-A5DEF81FC5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2000E583-8DA1-CDB8-030A-BEEE878711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9861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3B127-B8D9-DE8A-F0FF-1D59D09D1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656D8415-96DB-3BAF-0309-F66D1BBEF1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3C885A10-7007-CECE-C75A-5DB7294AD4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00D46CF-FA0B-1AED-7818-0010E43D40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6770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3">
            <a:extLst>
              <a:ext uri="{FF2B5EF4-FFF2-40B4-BE49-F238E27FC236}">
                <a16:creationId xmlns:a16="http://schemas.microsoft.com/office/drawing/2014/main" id="{5614D698-E2E6-1957-5D5D-D02841A8CDF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CCB7858-F867-2A77-4708-A7CF9A3460AB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22" name="Imagem 2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9A21CB15-9B80-35C6-CAFF-81CD36273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3" name="Imagem 2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BF55EB40-CEF3-EE98-7EF4-A965084BB6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4D3946C2-8393-57E5-028F-4D70377CC158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dirty="0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6D86EE3A-7F9A-C577-C019-9AA7BD885A44}"/>
              </a:ext>
            </a:extLst>
          </p:cNvPr>
          <p:cNvGrpSpPr/>
          <p:nvPr userDrawn="1"/>
        </p:nvGrpSpPr>
        <p:grpSpPr>
          <a:xfrm>
            <a:off x="294152" y="600318"/>
            <a:ext cx="5176932" cy="5657365"/>
            <a:chOff x="179851" y="294341"/>
            <a:chExt cx="5786617" cy="6323630"/>
          </a:xfrm>
        </p:grpSpPr>
        <p:pic>
          <p:nvPicPr>
            <p:cNvPr id="14" name="Imagem 13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3AC504D0-8A28-789E-B35C-366599E4A6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7" name="Imagem 16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73709F2-AB79-7638-EC1C-CBE6CA3F8D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B4FB645A-3FBD-AD09-6DC9-0D64499910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tabela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A5843A84-B746-054B-8BBD-5FE5D774DC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457200" indent="0">
              <a:spcBef>
                <a:spcPts val="1800"/>
              </a:spcBef>
              <a:buNone/>
              <a:defRPr lang="pt-BR" sz="2000"/>
            </a:lvl2pPr>
            <a:lvl3pPr marL="914400" indent="0">
              <a:spcBef>
                <a:spcPts val="1800"/>
              </a:spcBef>
              <a:buNone/>
              <a:defRPr lang="pt-BR" sz="2000"/>
            </a:lvl3pPr>
            <a:lvl4pPr marL="1371600" indent="0">
              <a:spcBef>
                <a:spcPts val="1800"/>
              </a:spcBef>
              <a:buNone/>
              <a:defRPr lang="pt-BR" sz="2000"/>
            </a:lvl4pPr>
            <a:lvl5pPr marL="1828800" indent="0">
              <a:spcBef>
                <a:spcPts val="1800"/>
              </a:spcBef>
              <a:buNone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93657562-4A62-0DF5-7ACE-463F712325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 dirty="0"/>
              <a:t>Clique para adicionar conteúdo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>
              <a:spcBef>
                <a:spcPts val="18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164683B-8178-B463-E934-F1E9FAA675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9" name="Espaço Reservado para Tabe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pt-BR"/>
            </a:lvl1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CB0F91D-ECD4-382F-66ED-B0733FD4D8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4" t="11334" r="4344" b="16400"/>
          <a:stretch/>
        </p:blipFill>
        <p:spPr>
          <a:xfrm>
            <a:off x="9848850" y="1"/>
            <a:ext cx="2343150" cy="3094408"/>
          </a:xfrm>
          <a:prstGeom prst="rect">
            <a:avLst/>
          </a:prstGeom>
        </p:spPr>
      </p:pic>
      <p:pic>
        <p:nvPicPr>
          <p:cNvPr id="5" name="Imagem 4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78069E0-B249-2587-CB18-4098763CCF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45" r="61375"/>
          <a:stretch/>
        </p:blipFill>
        <p:spPr>
          <a:xfrm>
            <a:off x="0" y="5009389"/>
            <a:ext cx="4709158" cy="184861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5B0EE741-CFDD-9A12-3660-F9EFFDAEFA2E}"/>
              </a:ext>
            </a:extLst>
          </p:cNvPr>
          <p:cNvGrpSpPr/>
          <p:nvPr userDrawn="1"/>
        </p:nvGrpSpPr>
        <p:grpSpPr>
          <a:xfrm>
            <a:off x="6500633" y="779751"/>
            <a:ext cx="4848541" cy="5298498"/>
            <a:chOff x="179851" y="294341"/>
            <a:chExt cx="5786617" cy="6323630"/>
          </a:xfrm>
        </p:grpSpPr>
        <p:pic>
          <p:nvPicPr>
            <p:cNvPr id="15" name="Imagem 14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80D24EC6-F355-8BDA-966C-5E646B01D3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6" name="Imagem 15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62C222BE-55DA-3EBA-49E4-6BA47F1C175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3C18C680-7BC3-991C-2EF6-D7DFC27B83DC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BC573F04-14EA-F95E-F255-C842969BD217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7" name="Imagem 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5245A576-D182-6789-D558-0C277B9216B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8" name="Imagem 7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4A9A355B-95B8-F36A-26A8-2076FCC18E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C27B6D24-2197-0C11-16F0-B17B585CB8B6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ACF2003-0D37-8218-BEBC-DA73850DE5FC}"/>
              </a:ext>
            </a:extLst>
          </p:cNvPr>
          <p:cNvGrpSpPr/>
          <p:nvPr userDrawn="1"/>
        </p:nvGrpSpPr>
        <p:grpSpPr>
          <a:xfrm>
            <a:off x="6272033" y="267185"/>
            <a:ext cx="5786617" cy="6323630"/>
            <a:chOff x="179851" y="294341"/>
            <a:chExt cx="5786617" cy="6323630"/>
          </a:xfrm>
        </p:grpSpPr>
        <p:pic>
          <p:nvPicPr>
            <p:cNvPr id="11" name="Imagem 10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F000CA52-CD32-8A67-16CA-0B37395ABE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2" name="Imagem 11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FE7044F-843F-AFB8-33DD-65FA9A5D7D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05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Uma imagem contendo Ícone&#10;&#10;O conteúdo gerado por IA pode estar incorreto.">
            <a:extLst>
              <a:ext uri="{FF2B5EF4-FFF2-40B4-BE49-F238E27FC236}">
                <a16:creationId xmlns:a16="http://schemas.microsoft.com/office/drawing/2014/main" id="{95EEC904-B1B1-2031-4778-ACE592CDAA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 spc="50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pt-BR" sz="2400" b="1" i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pt-BR" sz="2000">
                <a:solidFill>
                  <a:schemeClr val="bg1"/>
                </a:solidFill>
              </a:defRPr>
            </a:lvl2pPr>
            <a:lvl3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3pPr>
            <a:lvl4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4pPr>
            <a:lvl5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3" name="Espaço Reservado para o Número do Slide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42" name="Espaço Reservado para Dat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3" name="Imagem 1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" name="Imagem 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64662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CC63D583-ED0A-9CD1-347B-8B8929AC32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FA9FE77D-C006-0E31-39E0-B5FA5B4DCB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orma, Círculo&#10;&#10;O conteúdo gerado por IA pode estar incorreto.">
            <a:extLst>
              <a:ext uri="{FF2B5EF4-FFF2-40B4-BE49-F238E27FC236}">
                <a16:creationId xmlns:a16="http://schemas.microsoft.com/office/drawing/2014/main" id="{52F586C9-41B8-38A6-5642-B91C0E358E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Forma&#10;&#10;O conteúdo gerado por IA pode estar incorreto.">
            <a:extLst>
              <a:ext uri="{FF2B5EF4-FFF2-40B4-BE49-F238E27FC236}">
                <a16:creationId xmlns:a16="http://schemas.microsoft.com/office/drawing/2014/main" id="{E28F7297-77EB-0DFC-A32E-5BB0D1104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9436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7" name="Imagem 1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0" name="Imagem 19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pt-BR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pt-BR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pt-BR" sz="2000"/>
            </a:lvl3pPr>
            <a:lvl4pPr marL="1371600" indent="0">
              <a:spcBef>
                <a:spcPts val="1800"/>
              </a:spcBef>
              <a:buFont typeface="+mj-lt"/>
              <a:buNone/>
              <a:defRPr lang="pt-BR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endParaRPr lang="pt-BR" dirty="0"/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2" name="Espaço Reservado para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12" r:id="rId4"/>
    <p:sldLayoutId id="2147483700" r:id="rId5"/>
    <p:sldLayoutId id="2147483701" r:id="rId6"/>
    <p:sldLayoutId id="2147483659" r:id="rId7"/>
    <p:sldLayoutId id="2147483709" r:id="rId8"/>
    <p:sldLayoutId id="2147483708" r:id="rId9"/>
    <p:sldLayoutId id="2147483707" r:id="rId10"/>
    <p:sldLayoutId id="2147483706" r:id="rId11"/>
    <p:sldLayoutId id="2147483705" r:id="rId12"/>
    <p:sldLayoutId id="2147483704" r:id="rId13"/>
    <p:sldLayoutId id="2147483703" r:id="rId14"/>
    <p:sldLayoutId id="2147483714" r:id="rId15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pt-BR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pt-BR">
          <a:solidFill>
            <a:schemeClr val="tx2"/>
          </a:solidFill>
        </a:defRPr>
      </a:lvl2pPr>
      <a:lvl3pPr eaLnBrk="1" hangingPunct="1">
        <a:defRPr lang="pt-BR">
          <a:solidFill>
            <a:schemeClr val="tx2"/>
          </a:solidFill>
        </a:defRPr>
      </a:lvl3pPr>
      <a:lvl4pPr eaLnBrk="1" hangingPunct="1">
        <a:defRPr lang="pt-BR">
          <a:solidFill>
            <a:schemeClr val="tx2"/>
          </a:solidFill>
        </a:defRPr>
      </a:lvl4pPr>
      <a:lvl5pPr eaLnBrk="1" hangingPunct="1">
        <a:defRPr lang="pt-BR">
          <a:solidFill>
            <a:schemeClr val="tx2"/>
          </a:solidFill>
        </a:defRPr>
      </a:lvl5pPr>
      <a:lvl6pPr eaLnBrk="1" hangingPunct="1">
        <a:defRPr lang="pt-BR">
          <a:solidFill>
            <a:schemeClr val="tx2"/>
          </a:solidFill>
        </a:defRPr>
      </a:lvl6pPr>
      <a:lvl7pPr eaLnBrk="1" hangingPunct="1">
        <a:defRPr lang="pt-BR">
          <a:solidFill>
            <a:schemeClr val="tx2"/>
          </a:solidFill>
        </a:defRPr>
      </a:lvl7pPr>
      <a:lvl8pPr eaLnBrk="1" hangingPunct="1">
        <a:defRPr lang="pt-BR">
          <a:solidFill>
            <a:schemeClr val="tx2"/>
          </a:solidFill>
        </a:defRPr>
      </a:lvl8pPr>
      <a:lvl9pPr eaLnBrk="1" hangingPunct="1">
        <a:defRPr lang="pt-BR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transferegov.gestao.gov.br/transferenciasespeciais/plano_acao_especial" TargetMode="External"/><Relationship Id="rId7" Type="http://schemas.openxmlformats.org/officeDocument/2006/relationships/hyperlink" Target="https://legis.senado.leg.br/dadosabertos/senador/afastado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legis.senado.leg.br/dadosabertos/senador/lista/legislatura/56/57" TargetMode="External"/><Relationship Id="rId5" Type="http://schemas.openxmlformats.org/officeDocument/2006/relationships/hyperlink" Target="https://dadosabertos.camara.leg.br/api/v2/deputados" TargetMode="External"/><Relationship Id="rId4" Type="http://schemas.openxmlformats.org/officeDocument/2006/relationships/hyperlink" Target="https://api.transferegov.gestao.gov.br/transferenciasespeciais/plano_trabalho_especia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ados-cgimo-dtpar/X_FNTU_2025/raw/refs/heads/main/Evento_114/trans_especiais_2023_2024_tratado.xlsx" TargetMode="External"/><Relationship Id="rId3" Type="http://schemas.openxmlformats.org/officeDocument/2006/relationships/hyperlink" Target="https://github.com/dados-cgimo-dtpar/X_FNTU_2025/tree/main/Evento_114" TargetMode="External"/><Relationship Id="rId7" Type="http://schemas.openxmlformats.org/officeDocument/2006/relationships/hyperlink" Target="https://lookerstudio.google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lookerstudio.google.com/reporting/8d5b9fe9-5109-4f24-a495-2849c4f39df0" TargetMode="External"/><Relationship Id="rId5" Type="http://schemas.openxmlformats.org/officeDocument/2006/relationships/hyperlink" Target="https://github.com/dados-cgimo-dtpar/X_FNTU_2025/blob/main/Evento_114/API_especiais_consumindo_dados.ipynb" TargetMode="External"/><Relationship Id="rId4" Type="http://schemas.openxmlformats.org/officeDocument/2006/relationships/hyperlink" Target="https://colab.research.google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8982" y="0"/>
            <a:ext cx="5857322" cy="3703319"/>
          </a:xfrm>
        </p:spPr>
        <p:txBody>
          <a:bodyPr rtlCol="0"/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sz="4000" dirty="0"/>
              <a:t>Aprenda a gerar um Painel das Transferências Especiais através de solução de dados abertos - API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A5317E8-C390-6B59-AFB6-C2488E3EA329}"/>
              </a:ext>
            </a:extLst>
          </p:cNvPr>
          <p:cNvSpPr txBox="1">
            <a:spLocks/>
          </p:cNvSpPr>
          <p:nvPr/>
        </p:nvSpPr>
        <p:spPr>
          <a:xfrm>
            <a:off x="6309904" y="4320951"/>
            <a:ext cx="5486400" cy="1950539"/>
          </a:xfrm>
          <a:prstGeom prst="rect">
            <a:avLst/>
          </a:prstGeom>
        </p:spPr>
        <p:txBody>
          <a:bodyPr rtlCol="0"/>
          <a:lstStyle>
            <a:defPPr>
              <a:defRPr lang="pt-BR"/>
            </a:defPPr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pt-BR"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- Alexandre Fonseca</a:t>
            </a:r>
          </a:p>
          <a:p>
            <a:pPr marL="457200" indent="-457200">
              <a:buFontTx/>
              <a:buChar char="-"/>
            </a:pPr>
            <a:r>
              <a:rPr lang="it-IT" dirty="0"/>
              <a:t>Halisson Gomides</a:t>
            </a:r>
          </a:p>
          <a:p>
            <a:pPr marL="0" indent="0" algn="ctr">
              <a:buNone/>
            </a:pPr>
            <a:r>
              <a:rPr lang="it-IT" dirty="0"/>
              <a:t>CGIMO/DTPAR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Agenda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7922202" cy="3709987"/>
          </a:xfrm>
        </p:spPr>
        <p:txBody>
          <a:bodyPr tIns="457200" rtlCol="0"/>
          <a:lstStyle>
            <a:defPPr>
              <a:defRPr lang="pt-BR"/>
            </a:defPPr>
          </a:lstStyle>
          <a:p>
            <a:pPr rtl="0"/>
            <a:r>
              <a:rPr lang="pt-BR" dirty="0">
                <a:solidFill>
                  <a:schemeClr val="bg1"/>
                </a:solidFill>
              </a:rPr>
              <a:t>Introdução</a:t>
            </a:r>
          </a:p>
          <a:p>
            <a:pPr rtl="0"/>
            <a:r>
              <a:rPr lang="pt-BR" dirty="0"/>
              <a:t>Execução de script para obtenção e tratamento de dados – Google </a:t>
            </a:r>
            <a:r>
              <a:rPr lang="pt-BR" dirty="0" err="1"/>
              <a:t>Colab</a:t>
            </a:r>
            <a:r>
              <a:rPr lang="pt-BR" dirty="0"/>
              <a:t> (Python)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Construção de um painel de dados no </a:t>
            </a:r>
            <a:r>
              <a:rPr lang="pt-BR" dirty="0" err="1">
                <a:solidFill>
                  <a:schemeClr val="bg1"/>
                </a:solidFill>
              </a:rPr>
              <a:t>Looker</a:t>
            </a:r>
            <a:r>
              <a:rPr lang="pt-BR" dirty="0">
                <a:solidFill>
                  <a:schemeClr val="bg1"/>
                </a:solidFill>
              </a:rPr>
              <a:t> Studio</a:t>
            </a:r>
          </a:p>
          <a:p>
            <a:pPr rtl="0"/>
            <a:r>
              <a:rPr lang="pt-BR" dirty="0">
                <a:solidFill>
                  <a:schemeClr val="bg1"/>
                </a:solidFill>
              </a:rPr>
              <a:t>Dúvidas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48F3A-4301-9422-0585-C487F08BB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FF3C3-27BA-FB25-BDC6-0BDC7306F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Pré-Requisitos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AB2217-7496-09ED-550E-E23AE9628A0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 rtlCol="0"/>
          <a:lstStyle>
            <a:defPPr>
              <a:defRPr lang="pt-BR"/>
            </a:defPPr>
          </a:lstStyle>
          <a:p>
            <a:pPr rtl="0"/>
            <a:r>
              <a:rPr lang="pt-BR" dirty="0">
                <a:solidFill>
                  <a:schemeClr val="bg1"/>
                </a:solidFill>
              </a:rPr>
              <a:t>Computador com acesso à internet</a:t>
            </a:r>
          </a:p>
          <a:p>
            <a:pPr rtl="0"/>
            <a:r>
              <a:rPr lang="pt-BR" dirty="0"/>
              <a:t>Conta no Google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Interesse em aprender</a:t>
            </a:r>
          </a:p>
        </p:txBody>
      </p:sp>
    </p:spTree>
    <p:extLst>
      <p:ext uri="{BB962C8B-B14F-4D97-AF65-F5344CB8AC3E}">
        <p14:creationId xmlns:p14="http://schemas.microsoft.com/office/powerpoint/2010/main" val="3932102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D7B94-EABE-96CC-95DF-3238C739C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AB1FEF9-3DCF-53FA-0905-47744EDF7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APIs utilizadas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68BEB58-45AE-E752-7AA7-92AA09B66B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608" y="2358876"/>
            <a:ext cx="10732828" cy="3700462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- </a:t>
            </a:r>
            <a:r>
              <a:rPr lang="pt-BR" dirty="0">
                <a:hlinkClick r:id="rId3"/>
              </a:rPr>
              <a:t>https://api.transferegov.gestao.gov.br/transferenciasespeciais/plano_acao_especial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- </a:t>
            </a:r>
            <a:r>
              <a:rPr lang="pt-BR" dirty="0">
                <a:hlinkClick r:id="rId4"/>
              </a:rPr>
              <a:t>https://api.transferegov.gestao.gov.br/transferenciasespeciais/plano_trabalho_especial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- </a:t>
            </a:r>
            <a:r>
              <a:rPr lang="pt-BR" dirty="0">
                <a:hlinkClick r:id="rId5"/>
              </a:rPr>
              <a:t>https://dadosabertos.camara.leg.br/api/v2/deputados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- </a:t>
            </a:r>
            <a:r>
              <a:rPr lang="pt-BR" dirty="0">
                <a:hlinkClick r:id="rId6"/>
              </a:rPr>
              <a:t>https://legis.senado.leg.br/dadosabertos/senador/lista/legislatura/56/57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- </a:t>
            </a:r>
            <a:r>
              <a:rPr lang="pt-BR" dirty="0">
                <a:hlinkClick r:id="rId7"/>
              </a:rPr>
              <a:t>https://legis.senado.leg.br/dadosabertos/senador/afastados</a:t>
            </a:r>
            <a:endParaRPr lang="pt-BR" dirty="0"/>
          </a:p>
          <a:p>
            <a:pPr marL="0" indent="0" rtl="0">
              <a:buNone/>
            </a:pPr>
            <a:endParaRPr lang="pt-BR" dirty="0"/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19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1" y="272474"/>
            <a:ext cx="10873740" cy="168020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Materiais utilizados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61" y="2358875"/>
            <a:ext cx="11375966" cy="4226651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Repositório de dados desta oficina:</a:t>
            </a:r>
            <a:br>
              <a:rPr lang="pt-BR" dirty="0"/>
            </a:br>
            <a:r>
              <a:rPr lang="pt-BR" dirty="0">
                <a:hlinkClick r:id="rId3"/>
              </a:rPr>
              <a:t>https://github.com/dados-cgimo-dtpar/X_FNTU_2025/tree/main/Evento_114</a:t>
            </a:r>
            <a:endParaRPr lang="pt-BR" dirty="0"/>
          </a:p>
          <a:p>
            <a:pPr marL="0" indent="0" rtl="0">
              <a:buNone/>
            </a:pPr>
            <a:endParaRPr lang="pt-BR" dirty="0"/>
          </a:p>
          <a:p>
            <a:r>
              <a:rPr lang="pt-BR" dirty="0">
                <a:hlinkClick r:id="rId4"/>
              </a:rPr>
              <a:t>Plataforma Google </a:t>
            </a:r>
            <a:r>
              <a:rPr lang="pt-BR" dirty="0" err="1">
                <a:hlinkClick r:id="rId4"/>
              </a:rPr>
              <a:t>Colab</a:t>
            </a:r>
            <a:endParaRPr lang="pt-BR" dirty="0"/>
          </a:p>
          <a:p>
            <a:r>
              <a:rPr lang="pt-BR" dirty="0">
                <a:hlinkClick r:id="rId5"/>
              </a:rPr>
              <a:t>Notebook Extração e Tratamento Dados – </a:t>
            </a:r>
            <a:r>
              <a:rPr lang="pt-BR" dirty="0" err="1">
                <a:hlinkClick r:id="rId5"/>
              </a:rPr>
              <a:t>Jupyter</a:t>
            </a:r>
            <a:r>
              <a:rPr lang="pt-BR" dirty="0">
                <a:hlinkClick r:id="rId5"/>
              </a:rPr>
              <a:t> Notebook</a:t>
            </a:r>
            <a:endParaRPr lang="pt-BR" dirty="0"/>
          </a:p>
          <a:p>
            <a:r>
              <a:rPr lang="pt-BR" dirty="0">
                <a:hlinkClick r:id="rId6"/>
              </a:rPr>
              <a:t>Painel Demonstração</a:t>
            </a:r>
            <a:endParaRPr lang="pt-BR" dirty="0"/>
          </a:p>
          <a:p>
            <a:r>
              <a:rPr lang="pt-BR" dirty="0" err="1">
                <a:hlinkClick r:id="rId7"/>
              </a:rPr>
              <a:t>Looker</a:t>
            </a:r>
            <a:r>
              <a:rPr lang="pt-BR" dirty="0">
                <a:hlinkClick r:id="rId7"/>
              </a:rPr>
              <a:t> Studio</a:t>
            </a:r>
            <a:endParaRPr lang="pt-BR" dirty="0"/>
          </a:p>
          <a:p>
            <a:r>
              <a:rPr lang="pt-BR" dirty="0">
                <a:hlinkClick r:id="rId8"/>
              </a:rPr>
              <a:t>Fonte de dados para o Painel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F64BFB6-C5BA-0CBD-5DE8-5D0490C56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Dúvidas?</a:t>
            </a:r>
          </a:p>
        </p:txBody>
      </p:sp>
    </p:spTree>
    <p:extLst>
      <p:ext uri="{BB962C8B-B14F-4D97-AF65-F5344CB8AC3E}">
        <p14:creationId xmlns:p14="http://schemas.microsoft.com/office/powerpoint/2010/main" val="2156627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29BE120-CC4C-D3BC-186F-19A0358A9F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Obrigado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82A1523-19BA-0539-0724-40E93A547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rtl="0"/>
            <a:r>
              <a:rPr lang="pt-BR" dirty="0"/>
              <a:t>Alexandre Fonseca 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Halisson Gomides </a:t>
            </a:r>
            <a:r>
              <a:rPr lang="pt-BR" dirty="0"/>
              <a:t>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/>
              <a:t>c</a:t>
            </a:r>
            <a:r>
              <a:rPr lang="pt-BR" dirty="0">
                <a:solidFill>
                  <a:schemeClr val="bg1"/>
                </a:solidFill>
              </a:rPr>
              <a:t>gimo.dtpar@gestao.gov.br</a:t>
            </a:r>
          </a:p>
        </p:txBody>
      </p:sp>
    </p:spTree>
    <p:extLst>
      <p:ext uri="{BB962C8B-B14F-4D97-AF65-F5344CB8AC3E}">
        <p14:creationId xmlns:p14="http://schemas.microsoft.com/office/powerpoint/2010/main" val="128620726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89_TF78853419_Win32" id="{854A30D2-9E34-488C-9C98-B452D2CBAD89}" vid="{DA39436B-3821-44D5-9B65-C78155AED97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d5f033b-d343-4201-a486-5cdad6c5a311" xsi:nil="true"/>
    <MediaServiceKeyPoints xmlns="73bf6cf8-edec-4cdf-bf01-59379a8590eb" xsi:nil="true"/>
    <Datadareuni_x00e3_o xmlns="73bf6cf8-edec-4cdf-bf01-59379a8590eb" xsi:nil="true"/>
    <Assunto_x0020_da_x0020_reuni_x00e3_o xmlns="73bf6cf8-edec-4cdf-bf01-59379a8590eb" xsi:nil="true"/>
    <lcf76f155ced4ddcb4097134ff3c332f xmlns="73bf6cf8-edec-4cdf-bf01-59379a8590e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6D6E9B91A6C104E922FEF17F7207026" ma:contentTypeVersion="20" ma:contentTypeDescription="Crie um novo documento." ma:contentTypeScope="" ma:versionID="0755adf983ae106f1f34dd247aa65315">
  <xsd:schema xmlns:xsd="http://www.w3.org/2001/XMLSchema" xmlns:xs="http://www.w3.org/2001/XMLSchema" xmlns:p="http://schemas.microsoft.com/office/2006/metadata/properties" xmlns:ns2="73bf6cf8-edec-4cdf-bf01-59379a8590eb" xmlns:ns3="cd5f033b-d343-4201-a486-5cdad6c5a311" targetNamespace="http://schemas.microsoft.com/office/2006/metadata/properties" ma:root="true" ma:fieldsID="d8edb83b2bc7fd9c79ef777f478b6843" ns2:_="" ns3:_="">
    <xsd:import namespace="73bf6cf8-edec-4cdf-bf01-59379a8590eb"/>
    <xsd:import namespace="cd5f033b-d343-4201-a486-5cdad6c5a3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Assunto_x0020_da_x0020_reuni_x00e3_o" minOccurs="0"/>
                <xsd:element ref="ns2:Datadareuni_x00e3_o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bf6cf8-edec-4cdf-bf01-59379a8590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Assunto_x0020_da_x0020_reuni_x00e3_o" ma:index="13" nillable="true" ma:displayName="Assunto da reunião" ma:internalName="Assunto_x0020_da_x0020_reuni_x00e3_o">
      <xsd:simpleType>
        <xsd:restriction base="dms:Text">
          <xsd:maxLength value="255"/>
        </xsd:restriction>
      </xsd:simpleType>
    </xsd:element>
    <xsd:element name="Datadareuni_x00e3_o" ma:index="14" nillable="true" ma:displayName="Data da reunião" ma:format="DateTime" ma:internalName="Datadareuni_x00e3_o">
      <xsd:simpleType>
        <xsd:restriction base="dms:DateTim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3" nillable="true" ma:taxonomy="true" ma:internalName="lcf76f155ced4ddcb4097134ff3c332f" ma:taxonomyFieldName="MediaServiceImageTags" ma:displayName="Marcações de imagem" ma:readOnly="false" ma:fieldId="{5cf76f15-5ced-4ddc-b409-7134ff3c332f}" ma:taxonomyMulti="true" ma:sspId="bf897d17-34fd-4a01-8f80-908009a6c4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5f033b-d343-4201-a486-5cdad6c5a3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f1f2d62a-58c7-4502-9df1-c846eaae1ffa}" ma:internalName="TaxCatchAll" ma:showField="CatchAllData" ma:web="cd5f033b-d343-4201-a486-5cdad6c5a31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cd5f033b-d343-4201-a486-5cdad6c5a311"/>
    <ds:schemaRef ds:uri="73bf6cf8-edec-4cdf-bf01-59379a8590eb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7EC309B-6070-4BCE-B134-A40D8832B9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bf6cf8-edec-4cdf-bf01-59379a8590eb"/>
    <ds:schemaRef ds:uri="cd5f033b-d343-4201-a486-5cdad6c5a3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{F9B0322F-7303-4656-B3D6-04AFCDAA0CDF}tf78853419_win32</Template>
  <TotalTime>110</TotalTime>
  <Words>237</Words>
  <Application>Microsoft Office PowerPoint</Application>
  <PresentationFormat>Widescreen</PresentationFormat>
  <Paragraphs>39</Paragraphs>
  <Slides>7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Trebuchet MS</vt:lpstr>
      <vt:lpstr>Personalizado</vt:lpstr>
      <vt:lpstr>Aprenda a gerar um Painel das Transferências Especiais através de solução de dados abertos - API</vt:lpstr>
      <vt:lpstr>Agenda</vt:lpstr>
      <vt:lpstr>Pré-Requisitos</vt:lpstr>
      <vt:lpstr>APIs utilizadas</vt:lpstr>
      <vt:lpstr>Materiais utilizados</vt:lpstr>
      <vt:lpstr>Dúvidas?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Gabriele Nunes</dc:creator>
  <cp:lastModifiedBy>Alexandre Oliveira Fonseca</cp:lastModifiedBy>
  <cp:revision>25</cp:revision>
  <dcterms:created xsi:type="dcterms:W3CDTF">2025-05-27T14:13:23Z</dcterms:created>
  <dcterms:modified xsi:type="dcterms:W3CDTF">2025-06-04T17:09:44Z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0x01010026D6E9B91A6C104E922FEF17F7207026</vt:lpwstr>
  </property>
  <property fmtid="{D5CDD505-2E9C-101B-9397-08002B2CF9AE}" pid="3" name="MediaServiceImageTags">
    <vt:lpwstr/>
  </property>
</Properties>
</file>

<file path=docProps/thumbnail.jpeg>
</file>